
<file path=[Content_Types].xml><?xml version="1.0" encoding="utf-8"?>
<Types xmlns="http://schemas.openxmlformats.org/package/2006/content-types">
  <Default Extension="png" ContentType="image/png"/>
  <Default Extension="bmp" ContentType="image/bmp"/>
  <Default Extension="pdf" ContentType="application/pdf"/>
  <Default Extension="rels" ContentType="application/vnd.openxmlformats-package.relationships+xml"/>
  <Default Extension="jpeg" ContentType="image/jpg"/>
  <Default Extension="mov" ContentType="application/movie"/>
  <Default Extension="xml" ContentType="application/xml"/>
  <Default Extension="gif" ContentType="image/gif"/>
  <Default Extension="tif" ContentType="image/tif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media/image1.jpeg" ContentType="image/jpeg"/>
  <Override PartName="/ppt/media/image2.jpeg" ContentType="image/jpeg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ommentAuthors" Target="commentAuthors.xml"/><Relationship Id="rId21" Type="http://schemas.openxmlformats.org/officeDocument/2006/relationships/customXml" Target="../customXml/item2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0" Type="http://schemas.openxmlformats.org/officeDocument/2006/relationships/customXml" Target="../customXml/item1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customXml" Target="../customXml/item3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1.gif"/><Relationship Id="rId4" Type="http://schemas.openxmlformats.org/officeDocument/2006/relationships/image" Target="../media/image1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 Tianjue 2022, 01"/>
          <p:cNvSpPr txBox="1"/>
          <p:nvPr>
            <p:ph type="body" idx="21"/>
          </p:nvPr>
        </p:nvSpPr>
        <p:spPr>
          <a:xfrm>
            <a:off x="1206499" y="10588693"/>
            <a:ext cx="21971002" cy="11785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7100"/>
            </a:lvl1pPr>
          </a:lstStyle>
          <a:p>
            <a:pPr/>
            <a:r>
              <a:t>Li Tianjue 2022, 01</a:t>
            </a:r>
          </a:p>
        </p:txBody>
      </p:sp>
      <p:sp>
        <p:nvSpPr>
          <p:cNvPr id="152" name="Depth phase at regional distance"/>
          <p:cNvSpPr txBox="1"/>
          <p:nvPr>
            <p:ph type="ctrTitle"/>
          </p:nvPr>
        </p:nvSpPr>
        <p:spPr>
          <a:xfrm>
            <a:off x="1430975" y="2219815"/>
            <a:ext cx="21971004" cy="2169333"/>
          </a:xfrm>
          <a:prstGeom prst="rect">
            <a:avLst/>
          </a:prstGeom>
        </p:spPr>
        <p:txBody>
          <a:bodyPr/>
          <a:lstStyle>
            <a:lvl1pPr>
              <a:defRPr spc="-228" sz="11400"/>
            </a:lvl1pPr>
          </a:lstStyle>
          <a:p>
            <a:pPr/>
            <a:r>
              <a:t>Depth phase at regional distance</a:t>
            </a:r>
          </a:p>
        </p:txBody>
      </p:sp>
      <p:grpSp>
        <p:nvGrpSpPr>
          <p:cNvPr id="155" name="Week one summary: Paper Reading"/>
          <p:cNvGrpSpPr/>
          <p:nvPr/>
        </p:nvGrpSpPr>
        <p:grpSpPr>
          <a:xfrm>
            <a:off x="332704" y="397253"/>
            <a:ext cx="7724484" cy="799644"/>
            <a:chOff x="0" y="0"/>
            <a:chExt cx="7724482" cy="799642"/>
          </a:xfrm>
        </p:grpSpPr>
        <p:sp>
          <p:nvSpPr>
            <p:cNvPr id="154" name="Week one summary: Paper Reading"/>
            <p:cNvSpPr txBox="1"/>
            <p:nvPr/>
          </p:nvSpPr>
          <p:spPr>
            <a:xfrm>
              <a:off x="38100" y="38100"/>
              <a:ext cx="7648283" cy="723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 sz="3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Week one summary: Paper Reading</a:t>
              </a:r>
            </a:p>
          </p:txBody>
        </p:sp>
        <p:pic>
          <p:nvPicPr>
            <p:cNvPr id="153" name="Week one summary: Paper Reading Week one summary: Paper Reading" descr="Week one summary: Paper Reading Week one summary: Paper Readi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724483" cy="79964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315" y="341486"/>
            <a:ext cx="16801146" cy="1303302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tar"/>
          <p:cNvSpPr/>
          <p:nvPr/>
        </p:nvSpPr>
        <p:spPr>
          <a:xfrm>
            <a:off x="525914" y="2934778"/>
            <a:ext cx="641476" cy="59150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9413" y="4740475"/>
            <a:ext cx="6937961" cy="504422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ahara et al., 2006"/>
          <p:cNvSpPr txBox="1"/>
          <p:nvPr/>
        </p:nvSpPr>
        <p:spPr>
          <a:xfrm>
            <a:off x="18473591" y="11873437"/>
            <a:ext cx="4530720" cy="7620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Tahara et al., 2006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7999" y="1961945"/>
            <a:ext cx="8642029" cy="9792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4472" y="621428"/>
            <a:ext cx="10299936" cy="5706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84472" y="6428740"/>
            <a:ext cx="10299936" cy="667849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08" name="Umino et al., 1995"/>
          <p:cNvSpPr txBox="1"/>
          <p:nvPr/>
        </p:nvSpPr>
        <p:spPr>
          <a:xfrm>
            <a:off x="711966" y="12326090"/>
            <a:ext cx="4573855" cy="7620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Umino et al., 1995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ummary II:…"/>
          <p:cNvSpPr txBox="1"/>
          <p:nvPr/>
        </p:nvSpPr>
        <p:spPr>
          <a:xfrm>
            <a:off x="924144" y="1299030"/>
            <a:ext cx="22535713" cy="11117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b="1" sz="4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II: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Many shallow earthquakes occur in and around the seismic network, and a remarkable later phase sP is often observed at small epicentral distances of about 150 km or so from those small events (M~3) with focal depths from about 40 km to 90 km. This phase appears between the P- and S-wave arrivals and characteristics of the phase are as follows.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685270" indent="-685270" algn="just" defTabSz="457200">
              <a:buSzPct val="100000"/>
              <a:buAutoNum type="arabicParenBoth" startAt="1"/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sP phase is predominantly observed on the vertical component of seismograms;</a:t>
            </a:r>
          </a:p>
          <a:p>
            <a:pPr marL="685270" indent="-685270" algn="just" defTabSz="457200">
              <a:buSzPct val="100000"/>
              <a:buAutoNum type="arabicParenBoth" startAt="1"/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(2) The direction of wave approach is almost the same as that for the direct P phase;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(3) The apparent velocity of the sP phase is slower than that of the direct P phase and faster than that of the direct S phase;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(4) The predominant period of the sP phase is slightly longer than that of the direct P phase and is nearly the same as that of the direct S phase;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(5) The amplitude of sP phase varies from event to event, ranging from about 50 to 200 per cent of that of the direct P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phase;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(6) The sP phase is clearly observed not only at some particular stations but at many stations widely distributed in space.</a:t>
            </a:r>
          </a:p>
        </p:txBody>
      </p:sp>
      <p:sp>
        <p:nvSpPr>
          <p:cNvPr id="211" name="Umino et al., 1995"/>
          <p:cNvSpPr txBox="1"/>
          <p:nvPr/>
        </p:nvSpPr>
        <p:spPr>
          <a:xfrm>
            <a:off x="18585952" y="505275"/>
            <a:ext cx="4573855" cy="7620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Umino et al., 1995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ference:…"/>
          <p:cNvSpPr txBox="1"/>
          <p:nvPr/>
        </p:nvSpPr>
        <p:spPr>
          <a:xfrm>
            <a:off x="935018" y="2748161"/>
            <a:ext cx="23019980" cy="6985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1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Reference:</a:t>
            </a:r>
          </a:p>
          <a:p>
            <a: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Tahara et al., 2006, Focal depth distribution using sP depth phase and implications for plate coupling in the Hyuganada region, Japan</a:t>
            </a:r>
          </a:p>
          <a:p>
            <a: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Umino et al., 1995, sP depth phase at small epicentral distances and estimated subducting plate boundary</a:t>
            </a:r>
          </a:p>
          <a:p>
            <a: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Ma, 2012, Focal Depth Determination for Moderate and Small Earthquakes by Modeling Regional Depth Phases sPg, sPmP, and sPn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14" y="363382"/>
            <a:ext cx="5232401" cy="176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eismograph.gif" descr="Seismograph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18020" y="350205"/>
            <a:ext cx="8501787" cy="6270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_wave.jpeg" descr="P_wav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8025" y="1922967"/>
            <a:ext cx="14554935" cy="987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rocedure_PickingPmP-3.png" descr="Procedure_PickingPmP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80594" y="8322721"/>
            <a:ext cx="8976640" cy="4122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84457" y="8489132"/>
            <a:ext cx="5232401" cy="2975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5350" y="10256767"/>
            <a:ext cx="1075543" cy="1075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128" y="1462552"/>
            <a:ext cx="9755453" cy="971090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gional depth phases (sPg, sPmP and sPn):…"/>
          <p:cNvSpPr txBox="1"/>
          <p:nvPr/>
        </p:nvSpPr>
        <p:spPr>
          <a:xfrm>
            <a:off x="11241979" y="3000501"/>
            <a:ext cx="12640501" cy="663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b="1" i="1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Regional depth phases (sPg, sPmP and sPn):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(1) </a:t>
            </a:r>
            <a:r>
              <a:rPr b="1"/>
              <a:t>sPg</a:t>
            </a:r>
            <a:r>
              <a:t> the S-wave travels upward to the surface, is converted to a P-wave at the critical angle, then the P-wave travels along or close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surface to the station;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(2) </a:t>
            </a:r>
            <a:r>
              <a:rPr b="1"/>
              <a:t>sPmP</a:t>
            </a:r>
            <a:r>
              <a:t> the S-wave travels upward to the surface, is converted to a P-wave, then the P-wave travels downward to the Moho, is reflected there and travels upward to the station;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(3) </a:t>
            </a:r>
            <a:r>
              <a:rPr b="1"/>
              <a:t>sPn</a:t>
            </a:r>
            <a:r>
              <a:t> the S-wave travels upward to the surface, is converted to a P-wave, then the P-wave travels along the Pn path to the station.</a:t>
            </a:r>
          </a:p>
        </p:txBody>
      </p:sp>
      <p:sp>
        <p:nvSpPr>
          <p:cNvPr id="168" name="Ma, 2012"/>
          <p:cNvSpPr txBox="1"/>
          <p:nvPr/>
        </p:nvSpPr>
        <p:spPr>
          <a:xfrm>
            <a:off x="19870776" y="11844884"/>
            <a:ext cx="2402223" cy="762045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Ma, 2012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590" y="564807"/>
            <a:ext cx="7494330" cy="7752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8138" y="8700154"/>
            <a:ext cx="4484948" cy="444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4256" y="1937731"/>
            <a:ext cx="14503105" cy="1061965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Ma, 2012"/>
          <p:cNvSpPr txBox="1"/>
          <p:nvPr/>
        </p:nvSpPr>
        <p:spPr>
          <a:xfrm>
            <a:off x="21184199" y="12473044"/>
            <a:ext cx="2402224" cy="7620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Ma, 2012</a:t>
            </a:r>
          </a:p>
        </p:txBody>
      </p:sp>
      <p:sp>
        <p:nvSpPr>
          <p:cNvPr id="174" name="Synthetics generated at different distances with a fixed focal depth (12 km)"/>
          <p:cNvSpPr txBox="1"/>
          <p:nvPr/>
        </p:nvSpPr>
        <p:spPr>
          <a:xfrm>
            <a:off x="8822782" y="633723"/>
            <a:ext cx="15075843" cy="62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Synthetics generated at different distances with a fixed focal depth (12 km)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6029" y="911473"/>
            <a:ext cx="9015340" cy="11893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66061" y="1131906"/>
            <a:ext cx="8086455" cy="118930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Ma, 2012"/>
          <p:cNvSpPr txBox="1"/>
          <p:nvPr/>
        </p:nvSpPr>
        <p:spPr>
          <a:xfrm>
            <a:off x="21212753" y="12158964"/>
            <a:ext cx="2402223" cy="7620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Ma, 2012</a:t>
            </a:r>
          </a:p>
        </p:txBody>
      </p:sp>
      <p:sp>
        <p:nvSpPr>
          <p:cNvPr id="179" name="Synthetics generated at different distances with a fixed focal depth (12 km)"/>
          <p:cNvSpPr txBox="1"/>
          <p:nvPr/>
        </p:nvSpPr>
        <p:spPr>
          <a:xfrm>
            <a:off x="456843" y="376749"/>
            <a:ext cx="15075843" cy="62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Synthetics generated at different distances with a fixed focal depth (12 km)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ynthetics generated with a range of focal depths at fixed distances"/>
          <p:cNvSpPr txBox="1"/>
          <p:nvPr/>
        </p:nvSpPr>
        <p:spPr>
          <a:xfrm>
            <a:off x="432209" y="433854"/>
            <a:ext cx="13505533" cy="62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Synthetics generated with a range of focal depths at fixed distances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35" y="1591768"/>
            <a:ext cx="8734135" cy="1156323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at distance 0.9º"/>
          <p:cNvSpPr txBox="1"/>
          <p:nvPr/>
        </p:nvSpPr>
        <p:spPr>
          <a:xfrm>
            <a:off x="5569733" y="1861489"/>
            <a:ext cx="3127810" cy="627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at distance 0.9º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5709" y="1775516"/>
            <a:ext cx="7824228" cy="1136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at distance 2.1º"/>
          <p:cNvSpPr txBox="1"/>
          <p:nvPr/>
        </p:nvSpPr>
        <p:spPr>
          <a:xfrm>
            <a:off x="13491618" y="1861489"/>
            <a:ext cx="3127810" cy="627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at distance 2.1º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58102" y="1820055"/>
            <a:ext cx="6968674" cy="1127754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at distance 4.1º"/>
          <p:cNvSpPr txBox="1"/>
          <p:nvPr/>
        </p:nvSpPr>
        <p:spPr>
          <a:xfrm>
            <a:off x="20756791" y="1861489"/>
            <a:ext cx="3127811" cy="627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at distance 4.1º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ummary I:…"/>
          <p:cNvSpPr txBox="1"/>
          <p:nvPr/>
        </p:nvSpPr>
        <p:spPr>
          <a:xfrm>
            <a:off x="983037" y="1916631"/>
            <a:ext cx="22417924" cy="565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b="1" sz="4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I: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On regional waveform records, one or more phases are well developed between the first arrivals (Pg or Pn) and the S-wave train, and one or two of them are regional depth phases: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about 100 km, the </a:t>
            </a:r>
            <a:r>
              <a:rPr b="1"/>
              <a:t>sPg</a:t>
            </a:r>
            <a:r>
              <a:t> phase is well developed on some records of earthquakes as small as M~1.5. 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the distance window from about 200 to 300 km, the </a:t>
            </a:r>
            <a:r>
              <a:rPr b="1"/>
              <a:t>sPmP</a:t>
            </a:r>
            <a:r>
              <a:t> phase is well developed on some records of earthquakes as small as M~2.0;</a:t>
            </a: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 defTabSz="457200">
              <a:defRPr sz="3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Beyond 300 km, the </a:t>
            </a:r>
            <a:r>
              <a:rPr b="1"/>
              <a:t>sPn</a:t>
            </a:r>
            <a:r>
              <a:t> phase is developed on some records of moderate and sub-moderate earthquakes.</a:t>
            </a:r>
          </a:p>
        </p:txBody>
      </p:sp>
      <p:sp>
        <p:nvSpPr>
          <p:cNvPr id="190" name="Ma, 2012"/>
          <p:cNvSpPr txBox="1"/>
          <p:nvPr/>
        </p:nvSpPr>
        <p:spPr>
          <a:xfrm>
            <a:off x="20527488" y="11016857"/>
            <a:ext cx="2402223" cy="7620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Ma, 2012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346" y="1920981"/>
            <a:ext cx="14345672" cy="9310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30735" y="2109423"/>
            <a:ext cx="7267908" cy="921256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P"/>
          <p:cNvSpPr txBox="1"/>
          <p:nvPr/>
        </p:nvSpPr>
        <p:spPr>
          <a:xfrm>
            <a:off x="2885578" y="10582485"/>
            <a:ext cx="453331" cy="774205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4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195" name="sP"/>
          <p:cNvSpPr txBox="1"/>
          <p:nvPr/>
        </p:nvSpPr>
        <p:spPr>
          <a:xfrm>
            <a:off x="4105964" y="8168295"/>
            <a:ext cx="690564" cy="774205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4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sP</a:t>
            </a:r>
          </a:p>
        </p:txBody>
      </p:sp>
      <p:sp>
        <p:nvSpPr>
          <p:cNvPr id="196" name="S"/>
          <p:cNvSpPr txBox="1"/>
          <p:nvPr/>
        </p:nvSpPr>
        <p:spPr>
          <a:xfrm>
            <a:off x="4637107" y="4583445"/>
            <a:ext cx="453331" cy="774205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4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97" name="Tahara et al., 2006"/>
          <p:cNvSpPr txBox="1"/>
          <p:nvPr/>
        </p:nvSpPr>
        <p:spPr>
          <a:xfrm>
            <a:off x="18473591" y="11873437"/>
            <a:ext cx="4530720" cy="7620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Tahara et al., 2006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79296D3A3FC0498AEAA793F44B6C4F" ma:contentTypeVersion="0" ma:contentTypeDescription="Create a new document." ma:contentTypeScope="" ma:versionID="2abebbd01853ddc18babecf02029a61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C4DB23-7D80-476A-BFCB-871E1C0020DB}"/>
</file>

<file path=customXml/itemProps2.xml><?xml version="1.0" encoding="utf-8"?>
<ds:datastoreItem xmlns:ds="http://schemas.openxmlformats.org/officeDocument/2006/customXml" ds:itemID="{2B400F34-2CD8-4BE6-9A16-2E0A35F913C9}"/>
</file>

<file path=customXml/itemProps3.xml><?xml version="1.0" encoding="utf-8"?>
<ds:datastoreItem xmlns:ds="http://schemas.openxmlformats.org/officeDocument/2006/customXml" ds:itemID="{62DEE37C-158A-4A98-A019-4835FCE5B3CA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0x010100A379296D3A3FC0498AEAA793F44B6C4F</vt:lpwstr>
  </property>
</Properties>
</file>